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58" r:id="rId6"/>
    <p:sldId id="261" r:id="rId7"/>
    <p:sldId id="262"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0A99C7-9E67-4386-AFED-B98B26F3E00A}"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3276373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A99C7-9E67-4386-AFED-B98B26F3E00A}"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196017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A99C7-9E67-4386-AFED-B98B26F3E00A}"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2606154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0A99C7-9E67-4386-AFED-B98B26F3E00A}"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36540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0A99C7-9E67-4386-AFED-B98B26F3E00A}"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39849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0A99C7-9E67-4386-AFED-B98B26F3E00A}"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309960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0A99C7-9E67-4386-AFED-B98B26F3E00A}"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137554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0A99C7-9E67-4386-AFED-B98B26F3E00A}" type="datetimeFigureOut">
              <a:rPr lang="en-US" smtClean="0"/>
              <a:t>10/26/2015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162958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A99C7-9E67-4386-AFED-B98B26F3E00A}"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162792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A99C7-9E67-4386-AFED-B98B26F3E00A}"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3986407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0A99C7-9E67-4386-AFED-B98B26F3E00A}"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135E9-4831-4ABA-8CBB-7A064473B028}" type="slidenum">
              <a:rPr lang="en-US" smtClean="0"/>
              <a:t>‹#›</a:t>
            </a:fld>
            <a:endParaRPr lang="en-US"/>
          </a:p>
        </p:txBody>
      </p:sp>
    </p:spTree>
    <p:extLst>
      <p:ext uri="{BB962C8B-B14F-4D97-AF65-F5344CB8AC3E}">
        <p14:creationId xmlns:p14="http://schemas.microsoft.com/office/powerpoint/2010/main" val="549634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0A99C7-9E67-4386-AFED-B98B26F3E00A}" type="datetimeFigureOut">
              <a:rPr lang="en-US" smtClean="0"/>
              <a:t>10/26/2015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135E9-4831-4ABA-8CBB-7A064473B028}" type="slidenum">
              <a:rPr lang="en-US" smtClean="0"/>
              <a:t>‹#›</a:t>
            </a:fld>
            <a:endParaRPr lang="en-US"/>
          </a:p>
        </p:txBody>
      </p:sp>
    </p:spTree>
    <p:extLst>
      <p:ext uri="{BB962C8B-B14F-4D97-AF65-F5344CB8AC3E}">
        <p14:creationId xmlns:p14="http://schemas.microsoft.com/office/powerpoint/2010/main" val="211667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ted.com/talks/carol_dweck_the_power_of_believing_that_you_can_improve?language=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7434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p:spPr>
        <p:txBody>
          <a:bodyPr>
            <a:normAutofit/>
          </a:bodyPr>
          <a:lstStyle/>
          <a:p>
            <a:pPr algn="ctr"/>
            <a:r>
              <a:rPr lang="en-US" sz="6000" dirty="0" smtClean="0">
                <a:latin typeface="AR CENA" panose="02000000000000000000" pitchFamily="2" charset="0"/>
              </a:rPr>
              <a:t>Think about getting a </a:t>
            </a:r>
            <a:r>
              <a:rPr lang="en-US" sz="6000" b="1" dirty="0" smtClean="0">
                <a:latin typeface="AR CENA" panose="02000000000000000000" pitchFamily="2" charset="0"/>
              </a:rPr>
              <a:t>failing grade</a:t>
            </a:r>
            <a:r>
              <a:rPr lang="en-US" sz="6000" dirty="0" smtClean="0">
                <a:latin typeface="AR CENA" panose="02000000000000000000" pitchFamily="2" charset="0"/>
              </a:rPr>
              <a:t>.</a:t>
            </a:r>
            <a:endParaRPr lang="en-US" sz="6000" dirty="0">
              <a:latin typeface="AR CENA" panose="02000000000000000000" pitchFamily="2" charset="0"/>
            </a:endParaRPr>
          </a:p>
        </p:txBody>
      </p:sp>
      <p:sp>
        <p:nvSpPr>
          <p:cNvPr id="3" name="Content Placeholder 2"/>
          <p:cNvSpPr>
            <a:spLocks noGrp="1"/>
          </p:cNvSpPr>
          <p:nvPr>
            <p:ph idx="1"/>
          </p:nvPr>
        </p:nvSpPr>
        <p:spPr>
          <a:xfrm>
            <a:off x="838200" y="1648497"/>
            <a:ext cx="10515600" cy="4863317"/>
          </a:xfrm>
        </p:spPr>
        <p:txBody>
          <a:bodyPr/>
          <a:lstStyle/>
          <a:p>
            <a:pPr marL="514350" indent="-514350">
              <a:buFont typeface="+mj-lt"/>
              <a:buAutoNum type="arabicPeriod"/>
            </a:pPr>
            <a:r>
              <a:rPr lang="en-US" dirty="0" smtClean="0"/>
              <a:t>What do you hear other people say when they get a failing grade?</a:t>
            </a:r>
          </a:p>
          <a:p>
            <a:pPr marL="514350" indent="-514350">
              <a:buFont typeface="+mj-lt"/>
              <a:buAutoNum type="arabicPeriod"/>
            </a:pPr>
            <a:r>
              <a:rPr lang="en-US" dirty="0" smtClean="0"/>
              <a:t>What </a:t>
            </a:r>
            <a:r>
              <a:rPr lang="en-US" dirty="0"/>
              <a:t>does a failing grade mean, anyway? What does it indicate about you? </a:t>
            </a:r>
          </a:p>
          <a:p>
            <a:pPr marL="514350" indent="-514350">
              <a:buFont typeface="+mj-lt"/>
              <a:buAutoNum type="arabicPeriod"/>
            </a:pPr>
            <a:r>
              <a:rPr lang="en-US" dirty="0"/>
              <a:t>What does LASA say about failing grades?</a:t>
            </a:r>
          </a:p>
          <a:p>
            <a:pPr marL="514350" indent="-514350">
              <a:buFont typeface="+mj-lt"/>
              <a:buAutoNum type="arabicPeriod"/>
            </a:pPr>
            <a:r>
              <a:rPr lang="en-US" dirty="0" smtClean="0"/>
              <a:t>What </a:t>
            </a:r>
            <a:r>
              <a:rPr lang="en-US" dirty="0" smtClean="0"/>
              <a:t>would you say </a:t>
            </a:r>
            <a:r>
              <a:rPr lang="en-US" u="sng" dirty="0" smtClean="0"/>
              <a:t>to yourself</a:t>
            </a:r>
            <a:r>
              <a:rPr lang="en-US" dirty="0" smtClean="0"/>
              <a:t> about that grade, the assignment, the teacher, </a:t>
            </a:r>
            <a:r>
              <a:rPr lang="en-US" u="sng" dirty="0" smtClean="0"/>
              <a:t>about yourself</a:t>
            </a:r>
            <a:r>
              <a:rPr lang="en-US" dirty="0" smtClean="0"/>
              <a:t>? </a:t>
            </a:r>
          </a:p>
          <a:p>
            <a:pPr marL="514350" indent="-514350">
              <a:buFont typeface="+mj-lt"/>
              <a:buAutoNum type="arabicPeriod"/>
            </a:pPr>
            <a:r>
              <a:rPr lang="en-US" dirty="0" smtClean="0"/>
              <a:t>What do you think your peers would say?</a:t>
            </a:r>
          </a:p>
          <a:p>
            <a:pPr marL="514350" indent="-514350">
              <a:buFont typeface="+mj-lt"/>
              <a:buAutoNum type="arabicPeriod"/>
            </a:pPr>
            <a:r>
              <a:rPr lang="en-US" dirty="0" smtClean="0"/>
              <a:t>What about your parents</a:t>
            </a:r>
            <a:r>
              <a:rPr lang="en-US" dirty="0" smtClean="0"/>
              <a:t>?</a:t>
            </a:r>
            <a:endParaRPr lang="en-US" dirty="0" smtClean="0"/>
          </a:p>
        </p:txBody>
      </p:sp>
    </p:spTree>
    <p:extLst>
      <p:ext uri="{BB962C8B-B14F-4D97-AF65-F5344CB8AC3E}">
        <p14:creationId xmlns:p14="http://schemas.microsoft.com/office/powerpoint/2010/main" val="1457376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Carol </a:t>
            </a:r>
            <a:r>
              <a:rPr lang="en-US" dirty="0" err="1" smtClean="0"/>
              <a:t>Dweck’s</a:t>
            </a:r>
            <a:r>
              <a:rPr lang="en-US" dirty="0" smtClean="0"/>
              <a:t> TED Talk</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www.ted.com/talks/carol_dweck_the_power_of_believing_that_you_can_improve?language=en</a:t>
            </a:r>
            <a:endParaRPr lang="en-US" dirty="0" smtClean="0"/>
          </a:p>
          <a:p>
            <a:endParaRPr lang="en-US"/>
          </a:p>
          <a:p>
            <a:endParaRPr lang="en-US"/>
          </a:p>
        </p:txBody>
      </p:sp>
    </p:spTree>
    <p:extLst>
      <p:ext uri="{BB962C8B-B14F-4D97-AF65-F5344CB8AC3E}">
        <p14:creationId xmlns:p14="http://schemas.microsoft.com/office/powerpoint/2010/main" val="55968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6"/>
            <a:ext cx="10515600" cy="557459"/>
          </a:xfrm>
        </p:spPr>
        <p:txBody>
          <a:bodyPr>
            <a:normAutofit/>
          </a:bodyPr>
          <a:lstStyle/>
          <a:p>
            <a:r>
              <a:rPr lang="en-US" sz="3200" dirty="0" smtClean="0"/>
              <a:t>Carol </a:t>
            </a:r>
            <a:r>
              <a:rPr lang="en-US" sz="3200" dirty="0" err="1" smtClean="0"/>
              <a:t>Dweck’s</a:t>
            </a:r>
            <a:r>
              <a:rPr lang="en-US" sz="3200" dirty="0" smtClean="0"/>
              <a:t> research:</a:t>
            </a:r>
            <a:endParaRPr lang="en-US" sz="3200" dirty="0"/>
          </a:p>
        </p:txBody>
      </p:sp>
      <p:sp>
        <p:nvSpPr>
          <p:cNvPr id="5" name="Text Placeholder 4"/>
          <p:cNvSpPr>
            <a:spLocks noGrp="1"/>
          </p:cNvSpPr>
          <p:nvPr>
            <p:ph type="body" idx="1"/>
          </p:nvPr>
        </p:nvSpPr>
        <p:spPr>
          <a:xfrm>
            <a:off x="839788" y="1301874"/>
            <a:ext cx="5157787" cy="823912"/>
          </a:xfrm>
        </p:spPr>
        <p:txBody>
          <a:bodyPr>
            <a:normAutofit/>
          </a:bodyPr>
          <a:lstStyle/>
          <a:p>
            <a:r>
              <a:rPr lang="en-US" sz="4800" dirty="0" smtClean="0">
                <a:latin typeface="AR CENA" panose="02000000000000000000" pitchFamily="2" charset="0"/>
              </a:rPr>
              <a:t>Fixed Mindset</a:t>
            </a:r>
            <a:endParaRPr lang="en-US" sz="4800" dirty="0">
              <a:latin typeface="AR CENA" panose="02000000000000000000" pitchFamily="2" charset="0"/>
            </a:endParaRPr>
          </a:p>
        </p:txBody>
      </p:sp>
      <p:sp>
        <p:nvSpPr>
          <p:cNvPr id="6" name="Content Placeholder 5"/>
          <p:cNvSpPr>
            <a:spLocks noGrp="1"/>
          </p:cNvSpPr>
          <p:nvPr>
            <p:ph sz="half" idx="2"/>
          </p:nvPr>
        </p:nvSpPr>
        <p:spPr/>
        <p:txBody>
          <a:bodyPr/>
          <a:lstStyle/>
          <a:p>
            <a:pPr marL="0" indent="0">
              <a:buNone/>
            </a:pPr>
            <a:r>
              <a:rPr lang="en-US" dirty="0"/>
              <a:t>In a fixed mindset, people believe their basic qualities, like their intelligence or talent, are simply fixed traits. They spend their time documenting their intelligence or talent instead of developing them. They also believe that talent alone creates success—without effort. </a:t>
            </a:r>
          </a:p>
        </p:txBody>
      </p:sp>
      <p:sp>
        <p:nvSpPr>
          <p:cNvPr id="7" name="Text Placeholder 6"/>
          <p:cNvSpPr>
            <a:spLocks noGrp="1"/>
          </p:cNvSpPr>
          <p:nvPr>
            <p:ph type="body" sz="quarter" idx="3"/>
          </p:nvPr>
        </p:nvSpPr>
        <p:spPr>
          <a:xfrm>
            <a:off x="6172200" y="1301874"/>
            <a:ext cx="5183188" cy="823912"/>
          </a:xfrm>
        </p:spPr>
        <p:txBody>
          <a:bodyPr>
            <a:normAutofit/>
          </a:bodyPr>
          <a:lstStyle/>
          <a:p>
            <a:r>
              <a:rPr lang="en-US" sz="4800" dirty="0" smtClean="0">
                <a:latin typeface="AR CENA" panose="02000000000000000000" pitchFamily="2" charset="0"/>
              </a:rPr>
              <a:t>Growth Mindset</a:t>
            </a:r>
            <a:endParaRPr lang="en-US" sz="4800" dirty="0">
              <a:latin typeface="AR CENA" panose="02000000000000000000" pitchFamily="2" charset="0"/>
            </a:endParaRPr>
          </a:p>
        </p:txBody>
      </p:sp>
      <p:sp>
        <p:nvSpPr>
          <p:cNvPr id="8" name="Content Placeholder 7"/>
          <p:cNvSpPr>
            <a:spLocks noGrp="1"/>
          </p:cNvSpPr>
          <p:nvPr>
            <p:ph sz="quarter" idx="4"/>
          </p:nvPr>
        </p:nvSpPr>
        <p:spPr/>
        <p:txBody>
          <a:bodyPr/>
          <a:lstStyle/>
          <a:p>
            <a:pPr marL="0" indent="0">
              <a:buNone/>
            </a:pPr>
            <a:r>
              <a:rPr lang="en-US" dirty="0"/>
              <a:t>In a growth mindset, people believe that their most basic abilities can be developed through dedication and hard work—brains and talent are just the starting point. This view creates a love of learning and a resilience that is essential for great accomplishment. </a:t>
            </a:r>
          </a:p>
        </p:txBody>
      </p:sp>
    </p:spTree>
    <p:extLst>
      <p:ext uri="{BB962C8B-B14F-4D97-AF65-F5344CB8AC3E}">
        <p14:creationId xmlns:p14="http://schemas.microsoft.com/office/powerpoint/2010/main" val="1244205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weck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4987" y="76401"/>
            <a:ext cx="4794801" cy="678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36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334850"/>
            <a:ext cx="11475076" cy="6272011"/>
          </a:xfrm>
        </p:spPr>
        <p:txBody>
          <a:bodyPr>
            <a:normAutofit fontScale="92500" lnSpcReduction="10000"/>
          </a:bodyPr>
          <a:lstStyle/>
          <a:p>
            <a:pPr marL="0" indent="0">
              <a:buNone/>
            </a:pPr>
            <a:r>
              <a:rPr lang="en-US" dirty="0"/>
              <a:t>We find that many students value learning above grades. They tell us directly that it is more important to them to learn and be challenged than it is to earn the best grades. Many other students, however, tell us the reverse. They care far more about their grades than they do about learning anything or being challenged.</a:t>
            </a:r>
          </a:p>
          <a:p>
            <a:pPr marL="0" indent="0">
              <a:buNone/>
            </a:pPr>
            <a:r>
              <a:rPr lang="en-US" dirty="0"/>
              <a:t>To my mind, it's the balance that counts -- keeping a balance between valuing learning and performance. Let's face it, grades often matter a lot, and many students who want to go on to top graduate and professional schools need good grades. Problems arise when students come to care so much about their performance that they sacrifice important learning opportunities and limit their intellectual growth.</a:t>
            </a:r>
          </a:p>
          <a:p>
            <a:pPr marL="0" indent="0">
              <a:buNone/>
            </a:pPr>
            <a:r>
              <a:rPr lang="en-US" dirty="0"/>
              <a:t>Problems also arise when students equate their grades with their intelligence or their worth. This can be very damaging, for when they hit difficulty, they may quickly feel inadequate, become discouraged and lose their ability or their desire to perform well in that area.</a:t>
            </a:r>
          </a:p>
          <a:p>
            <a:pPr marL="0" indent="0">
              <a:buNone/>
            </a:pPr>
            <a:r>
              <a:rPr lang="en-US" dirty="0"/>
              <a:t>For me the best mix is a combination of (a) valuing learning and challenge and (b) valuing grades but seeing them as merely an index of your current performance, not a sign of your intelligence or worth</a:t>
            </a:r>
            <a:r>
              <a:rPr lang="en-US" dirty="0" smtClean="0"/>
              <a:t>.</a:t>
            </a:r>
            <a:endParaRPr lang="en-US" dirty="0"/>
          </a:p>
        </p:txBody>
      </p:sp>
    </p:spTree>
    <p:extLst>
      <p:ext uri="{BB962C8B-B14F-4D97-AF65-F5344CB8AC3E}">
        <p14:creationId xmlns:p14="http://schemas.microsoft.com/office/powerpoint/2010/main" val="1778754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…And </a:t>
            </a:r>
            <a:r>
              <a:rPr lang="en-US" dirty="0"/>
              <a:t>finally, when given a chance to write to a student in another school about the task, 40 percent of the students who received intelligence praise lied about their score. They revised it upward. Very few effort-praised students did so. This suggests that when students are praised for their intelligence, they become so over-identified with their performance, so personally humiliated by setbacks, that they can't tell the truth even to an anonymous peer they will never meet. </a:t>
            </a:r>
          </a:p>
        </p:txBody>
      </p:sp>
    </p:spTree>
    <p:extLst>
      <p:ext uri="{BB962C8B-B14F-4D97-AF65-F5344CB8AC3E}">
        <p14:creationId xmlns:p14="http://schemas.microsoft.com/office/powerpoint/2010/main" val="3975434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p:spPr>
        <p:txBody>
          <a:bodyPr>
            <a:normAutofit/>
          </a:bodyPr>
          <a:lstStyle/>
          <a:p>
            <a:pPr algn="ctr"/>
            <a:r>
              <a:rPr lang="en-US" sz="6000" dirty="0" smtClean="0">
                <a:latin typeface="AR CENA" panose="02000000000000000000" pitchFamily="2" charset="0"/>
              </a:rPr>
              <a:t>Can anything be done?</a:t>
            </a:r>
            <a:endParaRPr lang="en-US" sz="6000" dirty="0">
              <a:latin typeface="AR CENA" panose="02000000000000000000" pitchFamily="2" charset="0"/>
            </a:endParaRPr>
          </a:p>
        </p:txBody>
      </p:sp>
      <p:sp>
        <p:nvSpPr>
          <p:cNvPr id="3" name="Content Placeholder 2"/>
          <p:cNvSpPr>
            <a:spLocks noGrp="1"/>
          </p:cNvSpPr>
          <p:nvPr>
            <p:ph idx="1"/>
          </p:nvPr>
        </p:nvSpPr>
        <p:spPr>
          <a:xfrm>
            <a:off x="838200" y="1648497"/>
            <a:ext cx="10515600" cy="4863317"/>
          </a:xfrm>
        </p:spPr>
        <p:txBody>
          <a:bodyPr/>
          <a:lstStyle/>
          <a:p>
            <a:pPr marL="514350" indent="-514350">
              <a:buFont typeface="+mj-lt"/>
              <a:buAutoNum type="arabicPeriod"/>
            </a:pPr>
            <a:r>
              <a:rPr lang="en-US" dirty="0" smtClean="0"/>
              <a:t>What could you do to change from a fixed mindset to a growth mindset within yourself?</a:t>
            </a:r>
          </a:p>
          <a:p>
            <a:pPr marL="514350" indent="-514350">
              <a:buFont typeface="+mj-lt"/>
              <a:buAutoNum type="arabicPeriod"/>
            </a:pPr>
            <a:r>
              <a:rPr lang="en-US" dirty="0" smtClean="0"/>
              <a:t>How does the culture of LASA need to change to support you?</a:t>
            </a:r>
          </a:p>
          <a:p>
            <a:pPr marL="514350" indent="-514350">
              <a:buFont typeface="+mj-lt"/>
              <a:buAutoNum type="arabicPeriod"/>
            </a:pPr>
            <a:r>
              <a:rPr lang="en-US" dirty="0" smtClean="0"/>
              <a:t>How do the conversations at your house need to change? What about the conversations among your friends?</a:t>
            </a:r>
            <a:endParaRPr lang="en-US" dirty="0"/>
          </a:p>
        </p:txBody>
      </p:sp>
    </p:spTree>
    <p:extLst>
      <p:ext uri="{BB962C8B-B14F-4D97-AF65-F5344CB8AC3E}">
        <p14:creationId xmlns:p14="http://schemas.microsoft.com/office/powerpoint/2010/main" val="3550974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551</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 CENA</vt:lpstr>
      <vt:lpstr>Arial</vt:lpstr>
      <vt:lpstr>Calibri</vt:lpstr>
      <vt:lpstr>Calibri Light</vt:lpstr>
      <vt:lpstr>Office Theme</vt:lpstr>
      <vt:lpstr>PowerPoint Presentation</vt:lpstr>
      <vt:lpstr>Think about getting a failing grade.</vt:lpstr>
      <vt:lpstr>Carol Dweck’s TED Talk</vt:lpstr>
      <vt:lpstr>Carol Dweck’s research:</vt:lpstr>
      <vt:lpstr>PowerPoint Presentation</vt:lpstr>
      <vt:lpstr>PowerPoint Presentation</vt:lpstr>
      <vt:lpstr>PowerPoint Presentation</vt:lpstr>
      <vt:lpstr>Can anything be done?</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Graeber</dc:creator>
  <cp:lastModifiedBy>Lauren Graeber</cp:lastModifiedBy>
  <cp:revision>7</cp:revision>
  <dcterms:created xsi:type="dcterms:W3CDTF">2015-10-23T16:22:41Z</dcterms:created>
  <dcterms:modified xsi:type="dcterms:W3CDTF">2015-10-27T17:58:05Z</dcterms:modified>
</cp:coreProperties>
</file>