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59" r:id="rId4"/>
    <p:sldId id="261" r:id="rId5"/>
    <p:sldId id="260" r:id="rId6"/>
    <p:sldId id="262" r:id="rId7"/>
    <p:sldId id="257" r:id="rId8"/>
    <p:sldId id="258" r:id="rId9"/>
    <p:sldId id="270" r:id="rId10"/>
    <p:sldId id="263" r:id="rId11"/>
    <p:sldId id="264" r:id="rId12"/>
    <p:sldId id="266" r:id="rId13"/>
    <p:sldId id="265" r:id="rId14"/>
    <p:sldId id="271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3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90D4-9189-4996-B2DD-BC68D8D2BE8A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73B-C073-4A54-9CF0-42B2811D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90D4-9189-4996-B2DD-BC68D8D2BE8A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73B-C073-4A54-9CF0-42B2811D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90D4-9189-4996-B2DD-BC68D8D2BE8A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73B-C073-4A54-9CF0-42B2811D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90D4-9189-4996-B2DD-BC68D8D2BE8A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73B-C073-4A54-9CF0-42B2811D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90D4-9189-4996-B2DD-BC68D8D2BE8A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73B-C073-4A54-9CF0-42B2811D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90D4-9189-4996-B2DD-BC68D8D2BE8A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73B-C073-4A54-9CF0-42B2811D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90D4-9189-4996-B2DD-BC68D8D2BE8A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73B-C073-4A54-9CF0-42B2811D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90D4-9189-4996-B2DD-BC68D8D2BE8A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F9773B-C073-4A54-9CF0-42B2811D8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90D4-9189-4996-B2DD-BC68D8D2BE8A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73B-C073-4A54-9CF0-42B2811D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90D4-9189-4996-B2DD-BC68D8D2BE8A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AF9773B-C073-4A54-9CF0-42B2811D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B5590D4-9189-4996-B2DD-BC68D8D2BE8A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773B-C073-4A54-9CF0-42B2811D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5590D4-9189-4996-B2DD-BC68D8D2BE8A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AF9773B-C073-4A54-9CF0-42B2811D8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Some History of Education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Where this leads in America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Thomas Jefferson </a:t>
            </a:r>
            <a:r>
              <a:rPr lang="en-US" dirty="0" smtClean="0">
                <a:sym typeface="Wingdings" pitchFamily="2" charset="2"/>
              </a:rPr>
              <a:t> stresses importance of a civic education for a democratic nation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Benjamin Franklin  argues for scientific education in American schools</a:t>
            </a:r>
          </a:p>
          <a:p>
            <a:endParaRPr lang="en-US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See education as a tool for social improvement!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this leads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Revolution – pre Civil War:</a:t>
            </a:r>
          </a:p>
          <a:p>
            <a:pPr lvl="1"/>
            <a:r>
              <a:rPr lang="en-US" dirty="0" smtClean="0"/>
              <a:t>Lots of schools (education is highly valued for the privileged classes)</a:t>
            </a:r>
          </a:p>
          <a:p>
            <a:pPr lvl="1"/>
            <a:r>
              <a:rPr lang="en-US" dirty="0" smtClean="0"/>
              <a:t>Public and private institutions</a:t>
            </a:r>
          </a:p>
          <a:p>
            <a:pPr lvl="1"/>
            <a:r>
              <a:rPr lang="en-US" dirty="0" smtClean="0"/>
              <a:t>Private institutions were often religious </a:t>
            </a:r>
          </a:p>
          <a:p>
            <a:r>
              <a:rPr lang="en-US" dirty="0" smtClean="0"/>
              <a:t>Compulsory Public Education:</a:t>
            </a:r>
          </a:p>
          <a:p>
            <a:pPr lvl="1"/>
            <a:r>
              <a:rPr lang="en-US" dirty="0" smtClean="0"/>
              <a:t>Passed between 1852-1918 in states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Johann Heinrich Pestalozzi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34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1746-1827</a:t>
            </a:r>
          </a:p>
          <a:p>
            <a:r>
              <a:rPr lang="en-US" dirty="0" smtClean="0"/>
              <a:t>Switzerland</a:t>
            </a:r>
          </a:p>
          <a:p>
            <a:r>
              <a:rPr lang="en-US" dirty="0" smtClean="0"/>
              <a:t>Inspired by philosophers like Locke and Rousseau</a:t>
            </a:r>
          </a:p>
          <a:p>
            <a:r>
              <a:rPr lang="en-US" dirty="0" smtClean="0"/>
              <a:t>Produces a true educational method</a:t>
            </a:r>
          </a:p>
          <a:p>
            <a:r>
              <a:rPr lang="en-US" dirty="0" smtClean="0"/>
              <a:t>Creates schools</a:t>
            </a:r>
          </a:p>
          <a:p>
            <a:r>
              <a:rPr lang="en-US" dirty="0" smtClean="0"/>
              <a:t>"Learning by head, hand and heart"</a:t>
            </a:r>
          </a:p>
        </p:txBody>
      </p:sp>
      <p:pic>
        <p:nvPicPr>
          <p:cNvPr id="1026" name="Picture 2" descr="http://3.bp.blogspot.com/_hfAYZzG11r8/SR0-_QZuAWI/AAAAAAAAA64/jdlxROhFjuI/s1600/Johann+Heinrich+Pestalozz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447800"/>
            <a:ext cx="3429000" cy="5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Pestalozzi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Belief about children:</a:t>
            </a:r>
          </a:p>
          <a:p>
            <a:pPr lvl="1"/>
            <a:r>
              <a:rPr lang="en-US" dirty="0" smtClean="0"/>
              <a:t>Thought begins with sensation; are naturally good; education should nurture their innate goodness</a:t>
            </a:r>
          </a:p>
          <a:p>
            <a:r>
              <a:rPr lang="en-US" dirty="0" smtClean="0"/>
              <a:t>Educational method:</a:t>
            </a:r>
          </a:p>
          <a:p>
            <a:pPr lvl="1"/>
            <a:r>
              <a:rPr lang="en-US" dirty="0" smtClean="0"/>
              <a:t>Children should learn through their senses, by seeing objects in their natural environment</a:t>
            </a:r>
          </a:p>
          <a:p>
            <a:r>
              <a:rPr lang="en-US" dirty="0" smtClean="0"/>
              <a:t>Principles:</a:t>
            </a:r>
          </a:p>
          <a:p>
            <a:pPr lvl="1"/>
            <a:r>
              <a:rPr lang="en-US" dirty="0" smtClean="0"/>
              <a:t>Begin with a concrete object before the abstract</a:t>
            </a:r>
          </a:p>
          <a:p>
            <a:pPr lvl="1"/>
            <a:r>
              <a:rPr lang="en-US" dirty="0" smtClean="0"/>
              <a:t>Begin with what is immediate before the remote</a:t>
            </a:r>
          </a:p>
          <a:p>
            <a:pPr lvl="1"/>
            <a:r>
              <a:rPr lang="en-US" dirty="0" smtClean="0"/>
              <a:t>Begin with easier tasks and the move to more complex</a:t>
            </a:r>
          </a:p>
          <a:p>
            <a:pPr lvl="1"/>
            <a:r>
              <a:rPr lang="en-US" dirty="0" smtClean="0"/>
              <a:t>Proceed gradually, cumulatively and slowly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Eras in US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Permissive</a:t>
            </a:r>
            <a:r>
              <a:rPr lang="en-US" dirty="0" smtClean="0"/>
              <a:t>:  (1640s-1820s)  </a:t>
            </a:r>
            <a:r>
              <a:rPr lang="en-US" dirty="0" err="1" smtClean="0"/>
              <a:t>gov’t</a:t>
            </a:r>
            <a:r>
              <a:rPr lang="en-US" dirty="0" smtClean="0"/>
              <a:t> allows formation of public schools (with local support)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Encouraging</a:t>
            </a:r>
            <a:r>
              <a:rPr lang="en-US" dirty="0" smtClean="0"/>
              <a:t>:  (1820s-1850s) </a:t>
            </a:r>
            <a:r>
              <a:rPr lang="en-US" dirty="0" err="1" smtClean="0"/>
              <a:t>gov’t</a:t>
            </a:r>
            <a:r>
              <a:rPr lang="en-US" dirty="0" smtClean="0"/>
              <a:t> encourages the formation of school districts, but doesn’t require attendance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Compulsory</a:t>
            </a:r>
            <a:r>
              <a:rPr lang="en-US" dirty="0" smtClean="0"/>
              <a:t>: (1850s-1980s) children must attend school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Freedom of Choice</a:t>
            </a:r>
            <a:r>
              <a:rPr lang="en-US" dirty="0" smtClean="0"/>
              <a:t>: (1980s-now) lots of options for schools = homeschooling, charter, vouchers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Schools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35814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1840s: free schooling for the (white) masses</a:t>
            </a:r>
          </a:p>
          <a:p>
            <a:pPr lvl="1"/>
            <a:r>
              <a:rPr lang="en-US" dirty="0" smtClean="0"/>
              <a:t>Trying to create a more homogeneous population</a:t>
            </a:r>
          </a:p>
          <a:p>
            <a:pPr lvl="1"/>
            <a:r>
              <a:rPr lang="en-US" dirty="0" smtClean="0"/>
              <a:t>Belief that education prevents crime and creates social stability</a:t>
            </a:r>
          </a:p>
          <a:p>
            <a:pPr lvl="1"/>
            <a:r>
              <a:rPr lang="en-US" dirty="0" smtClean="0"/>
              <a:t>Reading, writing, arithmetic</a:t>
            </a:r>
          </a:p>
          <a:p>
            <a:pPr lvl="1"/>
            <a:endParaRPr lang="en-US" dirty="0" smtClean="0"/>
          </a:p>
        </p:txBody>
      </p:sp>
      <p:pic>
        <p:nvPicPr>
          <p:cNvPr id="24578" name="Picture 2" descr="Photo Gallery - The common 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447800"/>
            <a:ext cx="5334000" cy="4780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 Schools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1880s-1910:  High schools move from being exclusively college prep to broader aims (seen as part of the larger common school movement)</a:t>
            </a:r>
          </a:p>
          <a:p>
            <a:r>
              <a:rPr lang="en-US" dirty="0" smtClean="0"/>
              <a:t>Add gymnasiums, sports, vocational training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educational “system” that you experience is like nothing Locke/Rousseau could have imagined</a:t>
            </a:r>
          </a:p>
          <a:p>
            <a:pPr lvl="1"/>
            <a:r>
              <a:rPr lang="en-US" dirty="0" smtClean="0"/>
              <a:t>They are discussing education of gentlemen (private tutors, family education)</a:t>
            </a:r>
          </a:p>
          <a:p>
            <a:pPr lvl="1"/>
            <a:r>
              <a:rPr lang="en-US" dirty="0" smtClean="0"/>
              <a:t>They are not arguing for a uniform, democratic education available to the masses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Locke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1623-1704</a:t>
            </a:r>
          </a:p>
          <a:p>
            <a:r>
              <a:rPr lang="en-US" dirty="0" smtClean="0"/>
              <a:t>England</a:t>
            </a:r>
          </a:p>
          <a:p>
            <a:r>
              <a:rPr lang="en-US" dirty="0" smtClean="0"/>
              <a:t>Humans have certain inalienable rights; society/</a:t>
            </a:r>
            <a:r>
              <a:rPr lang="en-US" dirty="0" err="1" smtClean="0"/>
              <a:t>gov’ts</a:t>
            </a:r>
            <a:r>
              <a:rPr lang="en-US" dirty="0" smtClean="0"/>
              <a:t> are created to protect those rights</a:t>
            </a:r>
          </a:p>
          <a:p>
            <a:r>
              <a:rPr lang="en-US" dirty="0" smtClean="0"/>
              <a:t>Major Works:</a:t>
            </a:r>
          </a:p>
          <a:p>
            <a:pPr lvl="1"/>
            <a:r>
              <a:rPr lang="en-US" i="1" dirty="0" smtClean="0"/>
              <a:t>Second Treatise on </a:t>
            </a:r>
            <a:r>
              <a:rPr lang="en-US" i="1" dirty="0" err="1" smtClean="0"/>
              <a:t>Gov’t</a:t>
            </a:r>
            <a:endParaRPr lang="en-US" i="1" dirty="0" smtClean="0"/>
          </a:p>
          <a:p>
            <a:endParaRPr lang="en-US" dirty="0"/>
          </a:p>
        </p:txBody>
      </p:sp>
      <p:pic>
        <p:nvPicPr>
          <p:cNvPr id="6146" name="Picture 2" descr="loc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219200"/>
            <a:ext cx="3657600" cy="4675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From </a:t>
            </a:r>
            <a:r>
              <a:rPr lang="en-US" i="1" dirty="0" smtClean="0"/>
              <a:t>Some Thoughts on Education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Childhood as a meaningful period of life</a:t>
            </a:r>
          </a:p>
          <a:p>
            <a:r>
              <a:rPr lang="en-US" dirty="0" smtClean="0"/>
              <a:t>Acknowledges individuality and autonomy of children (they have a right to property too!)</a:t>
            </a:r>
          </a:p>
          <a:p>
            <a:pPr lvl="1"/>
            <a:r>
              <a:rPr lang="en-US" dirty="0" smtClean="0"/>
              <a:t>Don’t forget the Chain of Being though!!!!!</a:t>
            </a:r>
          </a:p>
          <a:p>
            <a:r>
              <a:rPr lang="en-US" dirty="0" smtClean="0"/>
              <a:t>Discourages use of physical force against children</a:t>
            </a:r>
          </a:p>
          <a:p>
            <a:r>
              <a:rPr lang="en-US" dirty="0" smtClean="0"/>
              <a:t>Education: prepares one for freedom &amp; teaches you not to impinge on the freedoms of others</a:t>
            </a:r>
          </a:p>
          <a:p>
            <a:r>
              <a:rPr lang="en-US" dirty="0" smtClean="0"/>
              <a:t>Make learning enjoyable for children!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Enlightenment and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(In Theory)</a:t>
            </a:r>
          </a:p>
          <a:p>
            <a:r>
              <a:rPr lang="en-US" b="1" dirty="0" smtClean="0"/>
              <a:t>Knowledge</a:t>
            </a:r>
            <a:r>
              <a:rPr lang="en-US" dirty="0" smtClean="0"/>
              <a:t> = means of overcoming social 			and political evils</a:t>
            </a:r>
          </a:p>
          <a:p>
            <a:r>
              <a:rPr lang="en-US" b="1" dirty="0" smtClean="0"/>
              <a:t>Reason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Truth</a:t>
            </a:r>
            <a:r>
              <a:rPr lang="en-US" dirty="0" smtClean="0">
                <a:sym typeface="Wingdings" pitchFamily="2" charset="2"/>
              </a:rPr>
              <a:t> (via an analytical process)</a:t>
            </a:r>
          </a:p>
          <a:p>
            <a:r>
              <a:rPr lang="en-US" b="1" dirty="0" smtClean="0">
                <a:sym typeface="Wingdings" pitchFamily="2" charset="2"/>
              </a:rPr>
              <a:t>Education</a:t>
            </a:r>
            <a:r>
              <a:rPr lang="en-US" dirty="0" smtClean="0">
                <a:sym typeface="Wingdings" pitchFamily="2" charset="2"/>
              </a:rPr>
              <a:t> makes citizens free by 				liberating minds from prejudice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Influenced by the Scientific Revolution</a:t>
            </a:r>
          </a:p>
          <a:p>
            <a:r>
              <a:rPr lang="en-US" dirty="0" smtClean="0"/>
              <a:t>Rapid growth in literacy rates in Europe from 17</a:t>
            </a:r>
            <a:r>
              <a:rPr lang="en-US" baseline="30000" dirty="0" smtClean="0"/>
              <a:t>th</a:t>
            </a:r>
            <a:r>
              <a:rPr lang="en-US" dirty="0" smtClean="0"/>
              <a:t> to 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Education becoming accessible to people of more social classes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Jean-Jacques Rousseau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64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1712-1778</a:t>
            </a:r>
          </a:p>
          <a:p>
            <a:r>
              <a:rPr lang="en-US" dirty="0" smtClean="0"/>
              <a:t>Switzerland and France</a:t>
            </a:r>
          </a:p>
          <a:p>
            <a:r>
              <a:rPr lang="en-US" dirty="0" smtClean="0"/>
              <a:t>Humans are amoral by nature, corrupted by human institutions</a:t>
            </a:r>
          </a:p>
          <a:p>
            <a:r>
              <a:rPr lang="en-US" dirty="0" smtClean="0"/>
              <a:t>Major works:</a:t>
            </a:r>
          </a:p>
          <a:p>
            <a:pPr lvl="1"/>
            <a:r>
              <a:rPr lang="en-US" i="1" dirty="0" smtClean="0"/>
              <a:t>Social Contract</a:t>
            </a:r>
          </a:p>
          <a:p>
            <a:pPr lvl="1"/>
            <a:r>
              <a:rPr lang="en-US" i="1" dirty="0" smtClean="0"/>
              <a:t>Emile</a:t>
            </a:r>
          </a:p>
          <a:p>
            <a:endParaRPr lang="en-US" dirty="0"/>
          </a:p>
        </p:txBody>
      </p:sp>
      <p:pic>
        <p:nvPicPr>
          <p:cNvPr id="1026" name="Picture 2" descr="roussea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76400"/>
            <a:ext cx="3460461" cy="4590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i="1" dirty="0" smtClean="0"/>
              <a:t>Emile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Stages of development</a:t>
            </a:r>
          </a:p>
          <a:p>
            <a:pPr lvl="1"/>
            <a:r>
              <a:rPr lang="en-US" dirty="0" smtClean="0"/>
              <a:t>0-12, 12-15 (reason takes hold, use of apprenticeships), 15-adulthood </a:t>
            </a:r>
          </a:p>
          <a:p>
            <a:r>
              <a:rPr lang="en-US" dirty="0" smtClean="0"/>
              <a:t>Young children are like animals </a:t>
            </a:r>
          </a:p>
          <a:p>
            <a:pPr lvl="1"/>
            <a:r>
              <a:rPr lang="en-US" dirty="0" smtClean="0"/>
              <a:t>must be allowed to grow up unhindered by formal education</a:t>
            </a:r>
          </a:p>
          <a:p>
            <a:r>
              <a:rPr lang="en-US" dirty="0" smtClean="0"/>
              <a:t>Goal: Developing a health sense of self-worth and morality</a:t>
            </a:r>
          </a:p>
          <a:p>
            <a:pPr lvl="1"/>
            <a:r>
              <a:rPr lang="en-US" dirty="0" smtClean="0"/>
              <a:t>2 important features in all people:</a:t>
            </a:r>
          </a:p>
          <a:p>
            <a:pPr lvl="2"/>
            <a:r>
              <a:rPr lang="en-US" dirty="0" smtClean="0"/>
              <a:t>Appropriate self-love</a:t>
            </a:r>
          </a:p>
          <a:p>
            <a:pPr lvl="2"/>
            <a:r>
              <a:rPr lang="en-US" dirty="0" smtClean="0"/>
              <a:t>Vanity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YMxWIummzEU/Tcooo4PxKII/AAAAAAAAAAw/J7_NAoyk__Q/s1600/The_Fox_and_the_Crow_by_camartin.jpg"/>
          <p:cNvPicPr>
            <a:picLocks noChangeAspect="1" noChangeArrowheads="1"/>
          </p:cNvPicPr>
          <p:nvPr/>
        </p:nvPicPr>
        <p:blipFill>
          <a:blip r:embed="rId2" cstate="print">
            <a:lum bright="39000" contrast="-70000"/>
          </a:blip>
          <a:srcRect/>
          <a:stretch>
            <a:fillRect/>
          </a:stretch>
        </p:blipFill>
        <p:spPr bwMode="auto">
          <a:xfrm>
            <a:off x="228600" y="1143000"/>
            <a:ext cx="8572500" cy="5543551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children read fables?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Locke: YES!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Pleasure of figuring out the real meaning behind the story 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 inspires a child to take on the lessons the story intends to each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5036288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Rousseau: NO!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Child will feel he’s in on the joke of the fable </a:t>
            </a: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 flattery, vanity are the child’s take-away, not the lesson the story intends to teach.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Children identify with the strong/winning/smartest characters always and miss the lesson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10550</TotalTime>
  <Words>687</Words>
  <Application>Microsoft Macintosh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Some History of Education</vt:lpstr>
      <vt:lpstr>Keep in Mind</vt:lpstr>
      <vt:lpstr>John Locke</vt:lpstr>
      <vt:lpstr>From Some Thoughts on Education</vt:lpstr>
      <vt:lpstr>Enlightenment and Education</vt:lpstr>
      <vt:lpstr>Enlightenment and Education</vt:lpstr>
      <vt:lpstr>Jean-Jacques Rousseau</vt:lpstr>
      <vt:lpstr>From Emile</vt:lpstr>
      <vt:lpstr>Should children read fables?</vt:lpstr>
      <vt:lpstr>Where this leads in America</vt:lpstr>
      <vt:lpstr>Where this leads in America</vt:lpstr>
      <vt:lpstr>Johann Heinrich Pestalozzi</vt:lpstr>
      <vt:lpstr>Pestalozzi</vt:lpstr>
      <vt:lpstr>4 Eras in US Education</vt:lpstr>
      <vt:lpstr>Common Schools</vt:lpstr>
      <vt:lpstr>High Schools</vt:lpstr>
    </vt:vector>
  </TitlesOfParts>
  <Company>Austin Independent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Lucy</cp:lastModifiedBy>
  <cp:revision>7</cp:revision>
  <dcterms:created xsi:type="dcterms:W3CDTF">2013-10-16T20:06:57Z</dcterms:created>
  <dcterms:modified xsi:type="dcterms:W3CDTF">2015-11-04T01:56:49Z</dcterms:modified>
</cp:coreProperties>
</file>