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0" r:id="rId3"/>
    <p:sldId id="262" r:id="rId4"/>
    <p:sldId id="263" r:id="rId5"/>
    <p:sldId id="264" r:id="rId6"/>
    <p:sldId id="265" r:id="rId7"/>
    <p:sldId id="258" r:id="rId8"/>
    <p:sldId id="257" r:id="rId9"/>
    <p:sldId id="259" r:id="rId10"/>
    <p:sldId id="261"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4" d="100"/>
          <a:sy n="84" d="100"/>
        </p:scale>
        <p:origin x="-1648" y="-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D22EB25-A2C9-584A-9B1C-6922EFA7C16B}" type="datetimeFigureOut">
              <a:rPr lang="en-US" smtClean="0"/>
              <a:t>9/29/15</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66FE04C-E127-8745-8B88-BCDBDC73020A}" type="slidenum">
              <a:rPr lang="en-US" smtClean="0"/>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22EB25-A2C9-584A-9B1C-6922EFA7C16B}" type="datetimeFigureOut">
              <a:rPr lang="en-US" smtClean="0"/>
              <a:t>9/29/15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6FE04C-E127-8745-8B88-BCDBDC73020A}"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22EB25-A2C9-584A-9B1C-6922EFA7C16B}" type="datetimeFigureOut">
              <a:rPr lang="en-US" smtClean="0"/>
              <a:t>9/29/15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6FE04C-E127-8745-8B88-BCDBDC73020A}"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22EB25-A2C9-584A-9B1C-6922EFA7C16B}" type="datetimeFigureOut">
              <a:rPr lang="en-US" smtClean="0"/>
              <a:t>9/29/15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6FE04C-E127-8745-8B88-BCDBDC73020A}"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22EB25-A2C9-584A-9B1C-6922EFA7C16B}" type="datetimeFigureOut">
              <a:rPr lang="en-US" smtClean="0"/>
              <a:t>9/29/15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6FE04C-E127-8745-8B88-BCDBDC73020A}"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D22EB25-A2C9-584A-9B1C-6922EFA7C16B}" type="datetimeFigureOut">
              <a:rPr lang="en-US" smtClean="0"/>
              <a:t>9/29/15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6FE04C-E127-8745-8B88-BCDBDC73020A}" type="slidenum">
              <a:rPr lang="en-US" smtClean="0"/>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22EB25-A2C9-584A-9B1C-6922EFA7C16B}" type="datetimeFigureOut">
              <a:rPr lang="en-US" smtClean="0"/>
              <a:t>9/29/15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6FE04C-E127-8745-8B88-BCDBDC73020A}"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22EB25-A2C9-584A-9B1C-6922EFA7C16B}" type="datetimeFigureOut">
              <a:rPr lang="en-US" smtClean="0"/>
              <a:t>9/29/15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6FE04C-E127-8745-8B88-BCDBDC73020A}"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22EB25-A2C9-584A-9B1C-6922EFA7C16B}" type="datetimeFigureOut">
              <a:rPr lang="en-US" smtClean="0"/>
              <a:t>9/29/15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6FE04C-E127-8745-8B88-BCDBDC73020A}"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D22EB25-A2C9-584A-9B1C-6922EFA7C16B}" type="datetimeFigureOut">
              <a:rPr lang="en-US" smtClean="0"/>
              <a:t>9/29/15</a:t>
            </a:fld>
            <a:endParaRPr lang="en-US" dirty="0"/>
          </a:p>
        </p:txBody>
      </p:sp>
      <p:sp>
        <p:nvSpPr>
          <p:cNvPr id="7" name="Slide Number Placeholder 6"/>
          <p:cNvSpPr>
            <a:spLocks noGrp="1"/>
          </p:cNvSpPr>
          <p:nvPr>
            <p:ph type="sldNum" sz="quarter" idx="12"/>
          </p:nvPr>
        </p:nvSpPr>
        <p:spPr/>
        <p:txBody>
          <a:bodyPr/>
          <a:lstStyle/>
          <a:p>
            <a:fld id="{C66FE04C-E127-8745-8B88-BCDBDC73020A}" type="slidenum">
              <a:rPr lang="en-US" smtClean="0"/>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22EB25-A2C9-584A-9B1C-6922EFA7C16B}" type="datetimeFigureOut">
              <a:rPr lang="en-US" smtClean="0"/>
              <a:t>9/29/15</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C66FE04C-E127-8745-8B88-BCDBDC73020A}"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D22EB25-A2C9-584A-9B1C-6922EFA7C16B}" type="datetimeFigureOut">
              <a:rPr lang="en-US" smtClean="0"/>
              <a:t>9/29/15</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66FE04C-E127-8745-8B88-BCDBDC73020A}"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cs typeface="Times New Roman"/>
              </a:rPr>
              <a:t>A Study of Ethical Thinking </a:t>
            </a:r>
            <a:endParaRPr lang="en-US" dirty="0">
              <a:cs typeface="Times New Roman"/>
            </a:endParaRPr>
          </a:p>
        </p:txBody>
      </p:sp>
      <p:sp>
        <p:nvSpPr>
          <p:cNvPr id="3" name="Subtitle 2"/>
          <p:cNvSpPr>
            <a:spLocks noGrp="1"/>
          </p:cNvSpPr>
          <p:nvPr>
            <p:ph type="subTitle" idx="1"/>
          </p:nvPr>
        </p:nvSpPr>
        <p:spPr/>
        <p:txBody>
          <a:bodyPr/>
          <a:lstStyle/>
          <a:p>
            <a:r>
              <a:rPr lang="en-US" dirty="0" smtClean="0">
                <a:latin typeface="+mj-lt"/>
                <a:cs typeface="Times New Roman"/>
              </a:rPr>
              <a:t>You get to decide what works for You. </a:t>
            </a:r>
            <a:endParaRPr lang="en-US" dirty="0">
              <a:latin typeface="+mj-lt"/>
              <a:cs typeface="Times New Roman"/>
            </a:endParaRPr>
          </a:p>
        </p:txBody>
      </p:sp>
    </p:spTree>
    <p:extLst>
      <p:ext uri="{BB962C8B-B14F-4D97-AF65-F5344CB8AC3E}">
        <p14:creationId xmlns:p14="http://schemas.microsoft.com/office/powerpoint/2010/main" val="2608894566"/>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xmlns:p14="http://schemas.microsoft.com/office/powerpoint/2010/main">
        <p:cut/>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Times New Roman"/>
              </a:rPr>
              <a:t>LASA Honor Code </a:t>
            </a:r>
            <a:endParaRPr lang="en-US" dirty="0">
              <a:cs typeface="Times New Roman"/>
            </a:endParaRPr>
          </a:p>
        </p:txBody>
      </p:sp>
      <p:sp>
        <p:nvSpPr>
          <p:cNvPr id="3" name="Content Placeholder 2"/>
          <p:cNvSpPr>
            <a:spLocks noGrp="1"/>
          </p:cNvSpPr>
          <p:nvPr>
            <p:ph idx="1"/>
          </p:nvPr>
        </p:nvSpPr>
        <p:spPr/>
        <p:txBody>
          <a:bodyPr/>
          <a:lstStyle/>
          <a:p>
            <a:r>
              <a:rPr lang="en-US" dirty="0">
                <a:cs typeface="Times New Roman"/>
              </a:rPr>
              <a:t>“On my honor I have neither given nor received any unauthorized aid on my work, nor do I tolerate academic dishonesty in others.</a:t>
            </a:r>
            <a:r>
              <a:rPr lang="en-US" dirty="0" smtClean="0">
                <a:cs typeface="Times New Roman"/>
              </a:rPr>
              <a:t>”</a:t>
            </a:r>
          </a:p>
          <a:p>
            <a:endParaRPr lang="en-US" dirty="0">
              <a:latin typeface="Times New Roman"/>
              <a:cs typeface="Times New Roman"/>
            </a:endParaRPr>
          </a:p>
          <a:p>
            <a:pPr marL="0" indent="0">
              <a:buNone/>
            </a:pPr>
            <a:endParaRPr lang="en-US" dirty="0">
              <a:latin typeface="Times New Roman"/>
              <a:cs typeface="Times New Roman"/>
            </a:endParaRPr>
          </a:p>
          <a:p>
            <a:endParaRPr lang="en-US" dirty="0"/>
          </a:p>
        </p:txBody>
      </p:sp>
    </p:spTree>
    <p:extLst>
      <p:ext uri="{BB962C8B-B14F-4D97-AF65-F5344CB8AC3E}">
        <p14:creationId xmlns:p14="http://schemas.microsoft.com/office/powerpoint/2010/main" val="1410075222"/>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19473"/>
            <a:ext cx="7024744" cy="1143000"/>
          </a:xfrm>
        </p:spPr>
        <p:txBody>
          <a:bodyPr/>
          <a:lstStyle/>
          <a:p>
            <a:r>
              <a:rPr lang="en-US" dirty="0" smtClean="0">
                <a:cs typeface="Times New Roman"/>
              </a:rPr>
              <a:t>Why Study Ethics? </a:t>
            </a:r>
            <a:endParaRPr lang="en-US" dirty="0">
              <a:cs typeface="Times New Roman"/>
            </a:endParaRPr>
          </a:p>
        </p:txBody>
      </p:sp>
      <p:sp>
        <p:nvSpPr>
          <p:cNvPr id="3" name="Content Placeholder 2"/>
          <p:cNvSpPr>
            <a:spLocks noGrp="1"/>
          </p:cNvSpPr>
          <p:nvPr>
            <p:ph idx="1"/>
          </p:nvPr>
        </p:nvSpPr>
        <p:spPr>
          <a:xfrm>
            <a:off x="1043490" y="1935132"/>
            <a:ext cx="6777319" cy="3897498"/>
          </a:xfrm>
        </p:spPr>
        <p:txBody>
          <a:bodyPr>
            <a:normAutofit fontScale="92500"/>
          </a:bodyPr>
          <a:lstStyle/>
          <a:p>
            <a:r>
              <a:rPr lang="en-US" dirty="0" smtClean="0">
                <a:latin typeface="+mj-lt"/>
                <a:cs typeface="Times New Roman"/>
              </a:rPr>
              <a:t>Why speak in hypotheticals? </a:t>
            </a:r>
          </a:p>
          <a:p>
            <a:r>
              <a:rPr lang="en-US" b="1" dirty="0">
                <a:latin typeface="+mj-lt"/>
                <a:cs typeface="Times New Roman"/>
              </a:rPr>
              <a:t>Ethics allows you to live an authentic life. </a:t>
            </a:r>
            <a:r>
              <a:rPr lang="en-US" dirty="0">
                <a:latin typeface="+mj-lt"/>
                <a:cs typeface="Times New Roman"/>
              </a:rPr>
              <a:t>An authentic and meaningful life requires you to live with a sense of </a:t>
            </a:r>
            <a:r>
              <a:rPr lang="en-US" b="1" dirty="0" smtClean="0">
                <a:latin typeface="+mj-lt"/>
                <a:cs typeface="Times New Roman"/>
              </a:rPr>
              <a:t>integrity</a:t>
            </a:r>
            <a:endParaRPr lang="en-US" dirty="0" smtClean="0">
              <a:latin typeface="+mj-lt"/>
              <a:cs typeface="Times New Roman"/>
            </a:endParaRPr>
          </a:p>
          <a:p>
            <a:r>
              <a:rPr lang="en-US" dirty="0" smtClean="0">
                <a:latin typeface="+mj-lt"/>
                <a:cs typeface="Times New Roman"/>
              </a:rPr>
              <a:t>Integrity </a:t>
            </a:r>
            <a:r>
              <a:rPr lang="en-US" dirty="0">
                <a:latin typeface="+mj-lt"/>
                <a:cs typeface="Times New Roman"/>
              </a:rPr>
              <a:t>is making commitments and sticking to them through thick and thin — no matter how much violating them may benefit you. Having a firm character or set of principles to guide your life and the choices you make is what ethics is all about</a:t>
            </a:r>
          </a:p>
          <a:p>
            <a:endParaRPr lang="en-US" dirty="0"/>
          </a:p>
        </p:txBody>
      </p:sp>
    </p:spTree>
    <p:extLst>
      <p:ext uri="{BB962C8B-B14F-4D97-AF65-F5344CB8AC3E}">
        <p14:creationId xmlns:p14="http://schemas.microsoft.com/office/powerpoint/2010/main" val="38544590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6164"/>
            <a:ext cx="7024744" cy="1143000"/>
          </a:xfrm>
        </p:spPr>
        <p:txBody>
          <a:bodyPr/>
          <a:lstStyle/>
          <a:p>
            <a:endParaRPr lang="en-US" dirty="0"/>
          </a:p>
        </p:txBody>
      </p:sp>
      <p:sp>
        <p:nvSpPr>
          <p:cNvPr id="3" name="Content Placeholder 2"/>
          <p:cNvSpPr>
            <a:spLocks noGrp="1"/>
          </p:cNvSpPr>
          <p:nvPr>
            <p:ph idx="1"/>
          </p:nvPr>
        </p:nvSpPr>
        <p:spPr>
          <a:xfrm>
            <a:off x="1043490" y="1708358"/>
            <a:ext cx="6777319" cy="4124271"/>
          </a:xfrm>
        </p:spPr>
        <p:txBody>
          <a:bodyPr>
            <a:normAutofit fontScale="92500" lnSpcReduction="10000"/>
          </a:bodyPr>
          <a:lstStyle/>
          <a:p>
            <a:pPr lvl="0"/>
            <a:r>
              <a:rPr lang="en-US" b="1" dirty="0">
                <a:latin typeface="+mj-lt"/>
                <a:cs typeface="Times New Roman"/>
              </a:rPr>
              <a:t>Ethics provides for a stable society. </a:t>
            </a:r>
            <a:endParaRPr lang="en-US" b="1" dirty="0" smtClean="0">
              <a:latin typeface="+mj-lt"/>
              <a:cs typeface="Times New Roman"/>
            </a:endParaRPr>
          </a:p>
          <a:p>
            <a:pPr lvl="0"/>
            <a:r>
              <a:rPr lang="en-US" dirty="0" smtClean="0">
                <a:latin typeface="+mj-lt"/>
                <a:cs typeface="Times New Roman"/>
              </a:rPr>
              <a:t>When </a:t>
            </a:r>
            <a:r>
              <a:rPr lang="en-US" dirty="0">
                <a:latin typeface="+mj-lt"/>
                <a:cs typeface="Times New Roman"/>
              </a:rPr>
              <a:t>people live ethical lives, they tell the truth, avoid harming others, and are generous. Working with such people is </a:t>
            </a:r>
            <a:r>
              <a:rPr lang="en-US" dirty="0" smtClean="0">
                <a:latin typeface="+mj-lt"/>
                <a:cs typeface="Times New Roman"/>
              </a:rPr>
              <a:t>easy </a:t>
            </a:r>
          </a:p>
          <a:p>
            <a:pPr lvl="0"/>
            <a:r>
              <a:rPr lang="en-US" dirty="0" smtClean="0">
                <a:latin typeface="+mj-lt"/>
                <a:cs typeface="Times New Roman"/>
              </a:rPr>
              <a:t>On </a:t>
            </a:r>
            <a:r>
              <a:rPr lang="en-US" dirty="0">
                <a:latin typeface="+mj-lt"/>
                <a:cs typeface="Times New Roman"/>
              </a:rPr>
              <a:t>the other hand, callous and insensitive people are distrusted, so it’s difficult for them to be integrated well into social arrangements. A </a:t>
            </a:r>
            <a:r>
              <a:rPr lang="en-US" b="1" dirty="0">
                <a:latin typeface="+mj-lt"/>
                <a:cs typeface="Times New Roman"/>
              </a:rPr>
              <a:t>stable society</a:t>
            </a:r>
            <a:r>
              <a:rPr lang="en-US" dirty="0">
                <a:latin typeface="+mj-lt"/>
                <a:cs typeface="Times New Roman"/>
              </a:rPr>
              <a:t> </a:t>
            </a:r>
            <a:r>
              <a:rPr lang="en-US" dirty="0" smtClean="0">
                <a:latin typeface="+mj-lt"/>
                <a:cs typeface="Times New Roman"/>
              </a:rPr>
              <a:t>requires </a:t>
            </a:r>
            <a:r>
              <a:rPr lang="en-US" dirty="0">
                <a:latin typeface="+mj-lt"/>
                <a:cs typeface="Times New Roman"/>
              </a:rPr>
              <a:t>ethical people working together in highly coordinated ways. If society were mostly composed of unethical people, it would quickly </a:t>
            </a:r>
            <a:r>
              <a:rPr lang="en-US" dirty="0" smtClean="0">
                <a:latin typeface="+mj-lt"/>
                <a:cs typeface="Times New Roman"/>
              </a:rPr>
              <a:t>crumble </a:t>
            </a:r>
            <a:r>
              <a:rPr lang="en-US" sz="2200" dirty="0" smtClean="0">
                <a:latin typeface="+mj-lt"/>
                <a:cs typeface="Times New Roman"/>
              </a:rPr>
              <a:t>(*link this back to our HN discussions) </a:t>
            </a:r>
            <a:endParaRPr lang="en-US" sz="2200" dirty="0">
              <a:latin typeface="+mj-lt"/>
              <a:cs typeface="Times New Roman"/>
            </a:endParaRPr>
          </a:p>
          <a:p>
            <a:endParaRPr lang="en-US" dirty="0"/>
          </a:p>
        </p:txBody>
      </p:sp>
    </p:spTree>
    <p:extLst>
      <p:ext uri="{BB962C8B-B14F-4D97-AF65-F5344CB8AC3E}">
        <p14:creationId xmlns:p14="http://schemas.microsoft.com/office/powerpoint/2010/main" val="2771924401"/>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456164"/>
            <a:ext cx="7024744" cy="1143000"/>
          </a:xfrm>
        </p:spPr>
        <p:txBody>
          <a:bodyPr/>
          <a:lstStyle/>
          <a:p>
            <a:endParaRPr lang="en-US" dirty="0"/>
          </a:p>
        </p:txBody>
      </p:sp>
      <p:sp>
        <p:nvSpPr>
          <p:cNvPr id="3" name="Content Placeholder 2"/>
          <p:cNvSpPr>
            <a:spLocks noGrp="1"/>
          </p:cNvSpPr>
          <p:nvPr>
            <p:ph idx="1"/>
          </p:nvPr>
        </p:nvSpPr>
        <p:spPr>
          <a:xfrm>
            <a:off x="1043492" y="1599164"/>
            <a:ext cx="6777317" cy="4720250"/>
          </a:xfrm>
        </p:spPr>
        <p:txBody>
          <a:bodyPr>
            <a:normAutofit/>
          </a:bodyPr>
          <a:lstStyle/>
          <a:p>
            <a:pPr marL="0" indent="0">
              <a:buNone/>
            </a:pPr>
            <a:r>
              <a:rPr lang="en-US" dirty="0" smtClean="0">
                <a:latin typeface="+mj-lt"/>
                <a:cs typeface="Times New Roman"/>
              </a:rPr>
              <a:t>1 .</a:t>
            </a:r>
            <a:r>
              <a:rPr lang="en-US" dirty="0">
                <a:latin typeface="+mj-lt"/>
                <a:cs typeface="Times New Roman"/>
              </a:rPr>
              <a:t> Notice what moral values are at stake in a variety of </a:t>
            </a:r>
            <a:r>
              <a:rPr lang="en-US" dirty="0" smtClean="0">
                <a:latin typeface="+mj-lt"/>
                <a:cs typeface="Times New Roman"/>
              </a:rPr>
              <a:t>situations</a:t>
            </a:r>
            <a:endParaRPr lang="en-US" dirty="0">
              <a:latin typeface="+mj-lt"/>
              <a:cs typeface="Times New Roman"/>
            </a:endParaRPr>
          </a:p>
          <a:p>
            <a:pPr marL="0" indent="0">
              <a:buNone/>
            </a:pPr>
            <a:r>
              <a:rPr lang="en-US" dirty="0" smtClean="0">
                <a:latin typeface="+mj-lt"/>
                <a:cs typeface="Times New Roman"/>
              </a:rPr>
              <a:t>2. </a:t>
            </a:r>
            <a:r>
              <a:rPr lang="en-US" dirty="0">
                <a:latin typeface="+mj-lt"/>
                <a:cs typeface="Times New Roman"/>
              </a:rPr>
              <a:t>Clarify the reasons behind moral judgments and </a:t>
            </a:r>
            <a:r>
              <a:rPr lang="en-US" dirty="0" smtClean="0">
                <a:latin typeface="+mj-lt"/>
                <a:cs typeface="Times New Roman"/>
              </a:rPr>
              <a:t>decisions</a:t>
            </a:r>
            <a:endParaRPr lang="en-US" dirty="0">
              <a:latin typeface="+mj-lt"/>
              <a:cs typeface="Times New Roman"/>
            </a:endParaRPr>
          </a:p>
          <a:p>
            <a:pPr marL="0" indent="0">
              <a:buNone/>
            </a:pPr>
            <a:r>
              <a:rPr lang="en-US" dirty="0" smtClean="0">
                <a:latin typeface="+mj-lt"/>
                <a:cs typeface="Times New Roman"/>
              </a:rPr>
              <a:t>3. </a:t>
            </a:r>
            <a:r>
              <a:rPr lang="en-US" dirty="0">
                <a:latin typeface="+mj-lt"/>
                <a:cs typeface="Times New Roman"/>
              </a:rPr>
              <a:t>Make some sense out of changing and conflicting moral </a:t>
            </a:r>
            <a:r>
              <a:rPr lang="en-US" dirty="0" smtClean="0">
                <a:latin typeface="+mj-lt"/>
                <a:cs typeface="Times New Roman"/>
              </a:rPr>
              <a:t>values</a:t>
            </a:r>
            <a:endParaRPr lang="en-US" dirty="0">
              <a:latin typeface="+mj-lt"/>
              <a:cs typeface="Times New Roman"/>
            </a:endParaRPr>
          </a:p>
          <a:p>
            <a:pPr marL="0" indent="0">
              <a:buNone/>
            </a:pPr>
            <a:r>
              <a:rPr lang="en-US" dirty="0" smtClean="0">
                <a:latin typeface="+mj-lt"/>
                <a:cs typeface="Times New Roman"/>
              </a:rPr>
              <a:t>4. </a:t>
            </a:r>
            <a:r>
              <a:rPr lang="en-US" dirty="0">
                <a:latin typeface="+mj-lt"/>
                <a:cs typeface="Times New Roman"/>
              </a:rPr>
              <a:t>Decide where you will stand on difficult ethical choices you </a:t>
            </a:r>
            <a:r>
              <a:rPr lang="en-US" dirty="0" smtClean="0">
                <a:latin typeface="+mj-lt"/>
                <a:cs typeface="Times New Roman"/>
              </a:rPr>
              <a:t>face</a:t>
            </a:r>
            <a:endParaRPr lang="en-US" dirty="0">
              <a:latin typeface="+mj-lt"/>
              <a:cs typeface="Times New Roman"/>
            </a:endParaRPr>
          </a:p>
          <a:p>
            <a:pPr marL="0" indent="0">
              <a:buNone/>
            </a:pPr>
            <a:r>
              <a:rPr lang="en-US" dirty="0" smtClean="0">
                <a:latin typeface="+mj-lt"/>
                <a:cs typeface="Times New Roman"/>
              </a:rPr>
              <a:t>5. </a:t>
            </a:r>
            <a:r>
              <a:rPr lang="en-US" dirty="0">
                <a:latin typeface="+mj-lt"/>
                <a:cs typeface="Times New Roman"/>
              </a:rPr>
              <a:t>Understand why being ethical </a:t>
            </a:r>
            <a:r>
              <a:rPr lang="en-US" dirty="0" smtClean="0">
                <a:latin typeface="+mj-lt"/>
                <a:cs typeface="Times New Roman"/>
              </a:rPr>
              <a:t>matters</a:t>
            </a:r>
            <a:r>
              <a:rPr lang="en-US" dirty="0">
                <a:latin typeface="+mj-lt"/>
                <a:cs typeface="Times New Roman"/>
              </a:rPr>
              <a:t> </a:t>
            </a:r>
          </a:p>
          <a:p>
            <a:endParaRPr lang="en-US" dirty="0"/>
          </a:p>
        </p:txBody>
      </p:sp>
    </p:spTree>
    <p:extLst>
      <p:ext uri="{BB962C8B-B14F-4D97-AF65-F5344CB8AC3E}">
        <p14:creationId xmlns:p14="http://schemas.microsoft.com/office/powerpoint/2010/main" val="233619808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xmlns:p14="http://schemas.microsoft.com/office/powerpoint/2010/main" spd="slow">
        <p:split orient="vert"/>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Descriptive component </a:t>
            </a:r>
          </a:p>
        </p:txBody>
      </p:sp>
      <p:sp>
        <p:nvSpPr>
          <p:cNvPr id="3" name="Content Placeholder 2"/>
          <p:cNvSpPr>
            <a:spLocks noGrp="1"/>
          </p:cNvSpPr>
          <p:nvPr>
            <p:ph idx="1"/>
          </p:nvPr>
        </p:nvSpPr>
        <p:spPr/>
        <p:txBody>
          <a:bodyPr>
            <a:normAutofit fontScale="92500"/>
          </a:bodyPr>
          <a:lstStyle/>
          <a:p>
            <a:pPr>
              <a:buFont typeface="Wingdings" charset="0"/>
              <a:buChar char="à"/>
            </a:pPr>
            <a:r>
              <a:rPr lang="en-US" dirty="0">
                <a:sym typeface="Wingdings"/>
              </a:rPr>
              <a:t>How things are &amp; how we know </a:t>
            </a:r>
          </a:p>
          <a:p>
            <a:pPr lvl="0"/>
            <a:r>
              <a:rPr lang="en-US" dirty="0"/>
              <a:t>1. What is the fundamental nature of reality? </a:t>
            </a:r>
          </a:p>
          <a:p>
            <a:pPr lvl="0"/>
            <a:r>
              <a:rPr lang="en-US" dirty="0"/>
              <a:t>2. How do we know about and judge reality? </a:t>
            </a:r>
          </a:p>
          <a:p>
            <a:pPr lvl="0"/>
            <a:r>
              <a:rPr lang="en-US" dirty="0"/>
              <a:t>3. Does God exist? </a:t>
            </a:r>
          </a:p>
          <a:p>
            <a:pPr lvl="0"/>
            <a:r>
              <a:rPr lang="en-US" dirty="0"/>
              <a:t>4. Do we have free will? </a:t>
            </a:r>
          </a:p>
          <a:p>
            <a:r>
              <a:rPr lang="en-US" dirty="0"/>
              <a:t>This branch includes METAPHYSCIS-</a:t>
            </a:r>
            <a:r>
              <a:rPr lang="en-US" dirty="0">
                <a:solidFill>
                  <a:srgbClr val="FF0000"/>
                </a:solidFill>
              </a:rPr>
              <a:t>what there is </a:t>
            </a:r>
            <a:r>
              <a:rPr lang="en-US" i="1" dirty="0"/>
              <a:t>and</a:t>
            </a:r>
            <a:r>
              <a:rPr lang="en-US" dirty="0"/>
              <a:t> EPISTOMOLOGY –</a:t>
            </a:r>
            <a:r>
              <a:rPr lang="en-US" dirty="0">
                <a:solidFill>
                  <a:srgbClr val="FF0000"/>
                </a:solidFill>
              </a:rPr>
              <a:t>how we know </a:t>
            </a:r>
          </a:p>
          <a:p>
            <a:endParaRPr lang="en-US" dirty="0"/>
          </a:p>
        </p:txBody>
      </p:sp>
    </p:spTree>
    <p:extLst>
      <p:ext uri="{BB962C8B-B14F-4D97-AF65-F5344CB8AC3E}">
        <p14:creationId xmlns:p14="http://schemas.microsoft.com/office/powerpoint/2010/main" val="159019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Normative component (value judgments)</a:t>
            </a:r>
          </a:p>
        </p:txBody>
      </p:sp>
      <p:sp>
        <p:nvSpPr>
          <p:cNvPr id="3" name="Content Placeholder 2"/>
          <p:cNvSpPr>
            <a:spLocks noGrp="1"/>
          </p:cNvSpPr>
          <p:nvPr>
            <p:ph idx="1"/>
          </p:nvPr>
        </p:nvSpPr>
        <p:spPr/>
        <p:txBody>
          <a:bodyPr/>
          <a:lstStyle/>
          <a:p>
            <a:r>
              <a:rPr lang="en-US" dirty="0">
                <a:sym typeface="Wingdings"/>
              </a:rPr>
              <a:t> </a:t>
            </a:r>
            <a:r>
              <a:rPr lang="en-US" dirty="0"/>
              <a:t>How things ought to be </a:t>
            </a:r>
          </a:p>
          <a:p>
            <a:pPr lvl="0"/>
            <a:r>
              <a:rPr lang="en-US" dirty="0"/>
              <a:t>1. Aesthetics – what is beautiful? Why? </a:t>
            </a:r>
          </a:p>
          <a:p>
            <a:pPr lvl="0"/>
            <a:r>
              <a:rPr lang="en-US" dirty="0"/>
              <a:t>2. </a:t>
            </a:r>
            <a:r>
              <a:rPr lang="en-US" b="1" dirty="0"/>
              <a:t>Moral philosophy- what is morally right or good</a:t>
            </a:r>
          </a:p>
          <a:p>
            <a:pPr lvl="0"/>
            <a:r>
              <a:rPr lang="en-US" dirty="0"/>
              <a:t>3. Political philosophy – how should societies be structured? What makes societal structures legitimate? </a:t>
            </a:r>
          </a:p>
          <a:p>
            <a:endParaRPr lang="en-US" dirty="0"/>
          </a:p>
        </p:txBody>
      </p:sp>
    </p:spTree>
    <p:extLst>
      <p:ext uri="{BB962C8B-B14F-4D97-AF65-F5344CB8AC3E}">
        <p14:creationId xmlns:p14="http://schemas.microsoft.com/office/powerpoint/2010/main" val="549377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1179"/>
            <a:ext cx="7840063" cy="762735"/>
          </a:xfrm>
        </p:spPr>
        <p:txBody>
          <a:bodyPr>
            <a:normAutofit/>
          </a:bodyPr>
          <a:lstStyle/>
          <a:p>
            <a:r>
              <a:rPr lang="en-US" sz="3600" dirty="0" smtClean="0">
                <a:cs typeface="Times New Roman"/>
              </a:rPr>
              <a:t>Normative Theory </a:t>
            </a:r>
            <a:endParaRPr lang="en-US" sz="3600" dirty="0">
              <a:cs typeface="Times New Roman"/>
            </a:endParaRPr>
          </a:p>
        </p:txBody>
      </p:sp>
      <p:sp>
        <p:nvSpPr>
          <p:cNvPr id="3" name="Content Placeholder 2"/>
          <p:cNvSpPr>
            <a:spLocks noGrp="1"/>
          </p:cNvSpPr>
          <p:nvPr>
            <p:ph idx="1"/>
          </p:nvPr>
        </p:nvSpPr>
        <p:spPr>
          <a:xfrm>
            <a:off x="332647" y="801265"/>
            <a:ext cx="8301043" cy="5835631"/>
          </a:xfrm>
        </p:spPr>
        <p:txBody>
          <a:bodyPr>
            <a:noAutofit/>
          </a:bodyPr>
          <a:lstStyle/>
          <a:p>
            <a:r>
              <a:rPr lang="en-US" b="1" dirty="0">
                <a:latin typeface="+mj-lt"/>
                <a:cs typeface="Times New Roman"/>
              </a:rPr>
              <a:t>Normative ethics</a:t>
            </a:r>
            <a:r>
              <a:rPr lang="en-US" dirty="0">
                <a:latin typeface="+mj-lt"/>
                <a:cs typeface="Times New Roman"/>
              </a:rPr>
              <a:t> is the study </a:t>
            </a:r>
            <a:r>
              <a:rPr lang="en-US" dirty="0" smtClean="0">
                <a:latin typeface="+mj-lt"/>
                <a:cs typeface="Times New Roman"/>
              </a:rPr>
              <a:t>of ethical</a:t>
            </a:r>
            <a:r>
              <a:rPr lang="en-US" dirty="0">
                <a:latin typeface="+mj-lt"/>
                <a:cs typeface="Times New Roman"/>
              </a:rPr>
              <a:t> action. It is the branch of </a:t>
            </a:r>
            <a:r>
              <a:rPr lang="en-US" dirty="0" smtClean="0">
                <a:latin typeface="+mj-lt"/>
                <a:cs typeface="Times New Roman"/>
              </a:rPr>
              <a:t>philosophical that </a:t>
            </a:r>
            <a:r>
              <a:rPr lang="en-US" dirty="0">
                <a:latin typeface="+mj-lt"/>
                <a:cs typeface="Times New Roman"/>
              </a:rPr>
              <a:t>investigates the set of questions that arise when considering how one ought to act, morally speaking. Normative ethics is distinct from </a:t>
            </a:r>
            <a:r>
              <a:rPr lang="en-US" dirty="0" smtClean="0">
                <a:latin typeface="+mj-lt"/>
                <a:cs typeface="Times New Roman"/>
              </a:rPr>
              <a:t>meta-ethics</a:t>
            </a:r>
            <a:r>
              <a:rPr lang="en-US" dirty="0">
                <a:latin typeface="+mj-lt"/>
                <a:cs typeface="Times New Roman"/>
              </a:rPr>
              <a:t> because it examines standards for the rightness and wrongness of actions, while meta-ethics studies the meaning of moral language and the metaphysics of moral </a:t>
            </a:r>
            <a:r>
              <a:rPr lang="en-US" dirty="0" smtClean="0">
                <a:latin typeface="+mj-lt"/>
                <a:cs typeface="Times New Roman"/>
              </a:rPr>
              <a:t>facts </a:t>
            </a:r>
          </a:p>
          <a:p>
            <a:r>
              <a:rPr lang="en-US" dirty="0" smtClean="0">
                <a:latin typeface="+mj-lt"/>
                <a:cs typeface="Times New Roman"/>
              </a:rPr>
              <a:t>Normative </a:t>
            </a:r>
            <a:r>
              <a:rPr lang="en-US" dirty="0">
                <a:latin typeface="+mj-lt"/>
                <a:cs typeface="Times New Roman"/>
              </a:rPr>
              <a:t>ethics is also distinct from </a:t>
            </a:r>
            <a:r>
              <a:rPr lang="en-US" dirty="0" smtClean="0">
                <a:latin typeface="+mj-lt"/>
                <a:cs typeface="Times New Roman"/>
              </a:rPr>
              <a:t>descriptive ethics, </a:t>
            </a:r>
            <a:r>
              <a:rPr lang="en-US" dirty="0">
                <a:latin typeface="+mj-lt"/>
                <a:cs typeface="Times New Roman"/>
              </a:rPr>
              <a:t>as the latter is an empirical investigation of people’s moral beliefs. To put it another way, descriptive ethics would be concerned with determining what proportion of people believe that killing is always wrong, while normative ethics is concerned with whether it is correct to hold such a </a:t>
            </a:r>
            <a:r>
              <a:rPr lang="en-US" dirty="0" smtClean="0">
                <a:latin typeface="+mj-lt"/>
                <a:cs typeface="Times New Roman"/>
              </a:rPr>
              <a:t>belief</a:t>
            </a:r>
            <a:endParaRPr lang="en-US" dirty="0">
              <a:latin typeface="+mj-lt"/>
            </a:endParaRPr>
          </a:p>
        </p:txBody>
      </p:sp>
    </p:spTree>
    <p:extLst>
      <p:ext uri="{BB962C8B-B14F-4D97-AF65-F5344CB8AC3E}">
        <p14:creationId xmlns:p14="http://schemas.microsoft.com/office/powerpoint/2010/main" val="386239786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4504" y="272128"/>
            <a:ext cx="6873730" cy="982684"/>
          </a:xfrm>
        </p:spPr>
        <p:txBody>
          <a:bodyPr/>
          <a:lstStyle/>
          <a:p>
            <a:r>
              <a:rPr lang="en-US" dirty="0" smtClean="0">
                <a:cs typeface="Times New Roman"/>
              </a:rPr>
              <a:t>Recap from last Unit: </a:t>
            </a:r>
            <a:endParaRPr lang="en-US" dirty="0">
              <a:cs typeface="Times New Roman"/>
            </a:endParaRPr>
          </a:p>
        </p:txBody>
      </p:sp>
      <p:sp>
        <p:nvSpPr>
          <p:cNvPr id="3" name="Content Placeholder 2"/>
          <p:cNvSpPr>
            <a:spLocks noGrp="1"/>
          </p:cNvSpPr>
          <p:nvPr>
            <p:ph idx="1"/>
          </p:nvPr>
        </p:nvSpPr>
        <p:spPr>
          <a:xfrm>
            <a:off x="937458" y="1254812"/>
            <a:ext cx="6883349" cy="4898301"/>
          </a:xfrm>
        </p:spPr>
        <p:txBody>
          <a:bodyPr>
            <a:normAutofit fontScale="92500" lnSpcReduction="20000"/>
          </a:bodyPr>
          <a:lstStyle/>
          <a:p>
            <a:r>
              <a:rPr lang="en-US" b="1" dirty="0" smtClean="0">
                <a:cs typeface="Times"/>
              </a:rPr>
              <a:t>Egoist</a:t>
            </a:r>
            <a:r>
              <a:rPr lang="en-US" dirty="0" smtClean="0">
                <a:cs typeface="Times"/>
              </a:rPr>
              <a:t>: </a:t>
            </a:r>
            <a:r>
              <a:rPr lang="en-US" dirty="0">
                <a:cs typeface="Times"/>
              </a:rPr>
              <a:t>the theory that one’s self is, or should be, the motivation and the goal of one’s own action (i.e., your action is morally correct if you are looking out for your own interests)</a:t>
            </a:r>
            <a:r>
              <a:rPr lang="en-US" dirty="0">
                <a:cs typeface="Times"/>
              </a:rPr>
              <a:t> </a:t>
            </a:r>
            <a:endParaRPr lang="en-US" dirty="0" smtClean="0">
              <a:cs typeface="Times"/>
            </a:endParaRPr>
          </a:p>
          <a:p>
            <a:r>
              <a:rPr lang="en-US" b="1" dirty="0" smtClean="0">
                <a:cs typeface="Times"/>
              </a:rPr>
              <a:t>Kantian</a:t>
            </a:r>
            <a:r>
              <a:rPr lang="en-US" dirty="0" smtClean="0">
                <a:cs typeface="Times"/>
              </a:rPr>
              <a:t>: </a:t>
            </a:r>
            <a:r>
              <a:rPr lang="en-US" dirty="0">
                <a:cs typeface="Times"/>
              </a:rPr>
              <a:t>is based on the view that the only intrinsically good thing is a good </a:t>
            </a:r>
            <a:r>
              <a:rPr lang="en-US" dirty="0" smtClean="0">
                <a:cs typeface="Times"/>
              </a:rPr>
              <a:t>will; </a:t>
            </a:r>
            <a:r>
              <a:rPr lang="en-US" dirty="0">
                <a:cs typeface="Times"/>
              </a:rPr>
              <a:t>an action can only be good, therefore, if its </a:t>
            </a:r>
            <a:r>
              <a:rPr lang="en-US" dirty="0" smtClean="0">
                <a:cs typeface="Times"/>
              </a:rPr>
              <a:t>maxim</a:t>
            </a:r>
            <a:r>
              <a:rPr lang="en-US" dirty="0">
                <a:cs typeface="Times"/>
              </a:rPr>
              <a:t> – the principle behind it – is duty to </a:t>
            </a:r>
            <a:r>
              <a:rPr lang="en-US" dirty="0" smtClean="0">
                <a:cs typeface="Times"/>
              </a:rPr>
              <a:t>the moral law. </a:t>
            </a:r>
            <a:r>
              <a:rPr lang="en-US" dirty="0">
                <a:cs typeface="Times"/>
              </a:rPr>
              <a:t>Central to Kant's construction of the moral law is the </a:t>
            </a:r>
            <a:r>
              <a:rPr lang="en-US" dirty="0" smtClean="0">
                <a:cs typeface="Times"/>
              </a:rPr>
              <a:t>categorical imperative, </a:t>
            </a:r>
            <a:r>
              <a:rPr lang="en-US" dirty="0">
                <a:cs typeface="Times"/>
              </a:rPr>
              <a:t>which acts on all people, regardless of their interests or desires (i.e., can your action be prescribed as a universal action for all people?) </a:t>
            </a:r>
            <a:endParaRPr lang="en-US" dirty="0" smtClean="0">
              <a:cs typeface="Times"/>
            </a:endParaRPr>
          </a:p>
          <a:p>
            <a:r>
              <a:rPr lang="en-US" b="1" dirty="0" smtClean="0">
                <a:cs typeface="Times"/>
              </a:rPr>
              <a:t>Utility</a:t>
            </a:r>
            <a:r>
              <a:rPr lang="en-US" dirty="0" smtClean="0">
                <a:cs typeface="Times"/>
              </a:rPr>
              <a:t>: </a:t>
            </a:r>
            <a:r>
              <a:rPr lang="en-US" dirty="0">
                <a:cs typeface="Times"/>
              </a:rPr>
              <a:t>holds that the proper course of action is the one that maximizes </a:t>
            </a:r>
            <a:r>
              <a:rPr lang="en-US" dirty="0" smtClean="0">
                <a:cs typeface="Times"/>
              </a:rPr>
              <a:t>utility, </a:t>
            </a:r>
            <a:r>
              <a:rPr lang="en-US" dirty="0">
                <a:cs typeface="Times"/>
              </a:rPr>
              <a:t>usually defined as maximizing total benefit and reducing suffering or the </a:t>
            </a:r>
            <a:r>
              <a:rPr lang="en-US" dirty="0" smtClean="0">
                <a:cs typeface="Times"/>
              </a:rPr>
              <a:t>negatives </a:t>
            </a:r>
            <a:endParaRPr lang="en-US" dirty="0" smtClean="0">
              <a:cs typeface="Times"/>
            </a:endParaRPr>
          </a:p>
          <a:p>
            <a:pPr marL="0" indent="0">
              <a:buNone/>
            </a:pPr>
            <a:endParaRPr lang="en-US" dirty="0">
              <a:latin typeface="Times New Roman"/>
              <a:cs typeface="Times New Roman"/>
            </a:endParaRPr>
          </a:p>
        </p:txBody>
      </p:sp>
    </p:spTree>
    <p:extLst>
      <p:ext uri="{BB962C8B-B14F-4D97-AF65-F5344CB8AC3E}">
        <p14:creationId xmlns:p14="http://schemas.microsoft.com/office/powerpoint/2010/main" val="1018915130"/>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Times"/>
              </a:rPr>
              <a:t>Virtue Ethics </a:t>
            </a:r>
            <a:endParaRPr lang="en-US" dirty="0">
              <a:cs typeface="Times"/>
            </a:endParaRPr>
          </a:p>
        </p:txBody>
      </p:sp>
      <p:sp>
        <p:nvSpPr>
          <p:cNvPr id="3" name="Content Placeholder 2"/>
          <p:cNvSpPr>
            <a:spLocks noGrp="1"/>
          </p:cNvSpPr>
          <p:nvPr>
            <p:ph idx="1"/>
          </p:nvPr>
        </p:nvSpPr>
        <p:spPr/>
        <p:txBody>
          <a:bodyPr/>
          <a:lstStyle/>
          <a:p>
            <a:r>
              <a:rPr lang="en-US" b="1" dirty="0">
                <a:latin typeface="+mj-lt"/>
                <a:cs typeface="Times"/>
              </a:rPr>
              <a:t>Virtue ethics</a:t>
            </a:r>
            <a:r>
              <a:rPr lang="en-US" dirty="0">
                <a:latin typeface="+mj-lt"/>
                <a:cs typeface="Times"/>
              </a:rPr>
              <a:t> </a:t>
            </a:r>
            <a:r>
              <a:rPr lang="en-US" dirty="0" smtClean="0">
                <a:latin typeface="+mj-lt"/>
                <a:cs typeface="Times"/>
              </a:rPr>
              <a:t>may</a:t>
            </a:r>
            <a:r>
              <a:rPr lang="en-US" dirty="0">
                <a:latin typeface="+mj-lt"/>
                <a:cs typeface="Times"/>
              </a:rPr>
              <a:t>, initially, be identified as the </a:t>
            </a:r>
            <a:r>
              <a:rPr lang="en-US" dirty="0" smtClean="0">
                <a:latin typeface="+mj-lt"/>
                <a:cs typeface="Times"/>
              </a:rPr>
              <a:t>a system of ethical thinking </a:t>
            </a:r>
            <a:r>
              <a:rPr lang="en-US" dirty="0">
                <a:latin typeface="+mj-lt"/>
                <a:cs typeface="Times"/>
              </a:rPr>
              <a:t>that emphasizes </a:t>
            </a:r>
            <a:r>
              <a:rPr lang="en-US" dirty="0" smtClean="0">
                <a:latin typeface="+mj-lt"/>
                <a:cs typeface="Times"/>
              </a:rPr>
              <a:t>the </a:t>
            </a:r>
            <a:r>
              <a:rPr lang="en-US" b="1" dirty="0" smtClean="0">
                <a:latin typeface="+mj-lt"/>
                <a:cs typeface="Times"/>
              </a:rPr>
              <a:t>virtues</a:t>
            </a:r>
            <a:r>
              <a:rPr lang="en-US" dirty="0">
                <a:latin typeface="+mj-lt"/>
                <a:cs typeface="Times"/>
              </a:rPr>
              <a:t>, or moral character, in contrast to the approach which emphasizes duties or rules (deontology) or that which emphasizes the consequences of actions (consequentialism)</a:t>
            </a:r>
          </a:p>
          <a:p>
            <a:endParaRPr lang="en-US" dirty="0"/>
          </a:p>
        </p:txBody>
      </p:sp>
    </p:spTree>
    <p:extLst>
      <p:ext uri="{BB962C8B-B14F-4D97-AF65-F5344CB8AC3E}">
        <p14:creationId xmlns:p14="http://schemas.microsoft.com/office/powerpoint/2010/main" val="126415261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1885</TotalTime>
  <Words>249</Words>
  <Application>Microsoft Macintosh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Austin</vt:lpstr>
      <vt:lpstr>A Study of Ethical Thinking </vt:lpstr>
      <vt:lpstr>Why Study Ethics? </vt:lpstr>
      <vt:lpstr>PowerPoint Presentation</vt:lpstr>
      <vt:lpstr>PowerPoint Presentation</vt:lpstr>
      <vt:lpstr>Descriptive component </vt:lpstr>
      <vt:lpstr>Normative component (value judgments)</vt:lpstr>
      <vt:lpstr>Normative Theory </vt:lpstr>
      <vt:lpstr>Recap from last Unit: </vt:lpstr>
      <vt:lpstr>Virtue Ethics </vt:lpstr>
      <vt:lpstr>LASA Honor Code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Study of Ethical Thinking </dc:title>
  <dc:creator>Lucy</dc:creator>
  <cp:lastModifiedBy>Lucy</cp:lastModifiedBy>
  <cp:revision>27</cp:revision>
  <dcterms:created xsi:type="dcterms:W3CDTF">2015-02-09T02:20:34Z</dcterms:created>
  <dcterms:modified xsi:type="dcterms:W3CDTF">2015-09-30T23:47:42Z</dcterms:modified>
</cp:coreProperties>
</file>